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0"/>
  </p:notesMasterIdLst>
  <p:sldIdLst>
    <p:sldId id="306" r:id="rId3"/>
    <p:sldId id="259" r:id="rId4"/>
    <p:sldId id="785" r:id="rId5"/>
    <p:sldId id="717" r:id="rId6"/>
    <p:sldId id="794" r:id="rId7"/>
    <p:sldId id="736" r:id="rId8"/>
    <p:sldId id="748" r:id="rId9"/>
    <p:sldId id="749" r:id="rId10"/>
    <p:sldId id="604" r:id="rId11"/>
    <p:sldId id="606" r:id="rId12"/>
    <p:sldId id="607" r:id="rId13"/>
    <p:sldId id="605" r:id="rId14"/>
    <p:sldId id="610" r:id="rId15"/>
    <p:sldId id="612" r:id="rId16"/>
    <p:sldId id="611" r:id="rId17"/>
    <p:sldId id="745" r:id="rId18"/>
    <p:sldId id="615" r:id="rId19"/>
    <p:sldId id="616" r:id="rId20"/>
    <p:sldId id="619" r:id="rId21"/>
    <p:sldId id="620" r:id="rId22"/>
    <p:sldId id="621" r:id="rId23"/>
    <p:sldId id="622" r:id="rId24"/>
    <p:sldId id="803" r:id="rId25"/>
    <p:sldId id="623" r:id="rId26"/>
    <p:sldId id="625" r:id="rId27"/>
    <p:sldId id="626" r:id="rId28"/>
    <p:sldId id="798" r:id="rId29"/>
    <p:sldId id="799" r:id="rId30"/>
    <p:sldId id="800" r:id="rId31"/>
    <p:sldId id="801" r:id="rId32"/>
    <p:sldId id="342" r:id="rId33"/>
    <p:sldId id="802" r:id="rId34"/>
    <p:sldId id="822" r:id="rId35"/>
    <p:sldId id="804" r:id="rId36"/>
    <p:sldId id="808" r:id="rId37"/>
    <p:sldId id="809" r:id="rId38"/>
    <p:sldId id="805" r:id="rId39"/>
    <p:sldId id="812" r:id="rId40"/>
    <p:sldId id="813" r:id="rId41"/>
    <p:sldId id="814" r:id="rId42"/>
    <p:sldId id="815" r:id="rId43"/>
    <p:sldId id="810" r:id="rId44"/>
    <p:sldId id="816" r:id="rId45"/>
    <p:sldId id="817" r:id="rId46"/>
    <p:sldId id="819" r:id="rId47"/>
    <p:sldId id="818" r:id="rId48"/>
    <p:sldId id="82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73FEFF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8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222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3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tree/2022-04-13-tmp/sr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2.tiff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code-along/tree/2022-04-13/src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2022-342-code-along/tree/2022-04-15/src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investor.gov/financial-tools-calculators/calculators/compound-interest-calculato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investor.gov/financial-tools-calculators/calculators/compound-interest-calculato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sprint-2/blob/7cecf4283222ba282eaa9aee8123a177b62d0c8f/src/problem_1.h#L11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github.com/a-teaching-goose/2022-342-sprint-2/blob/7cecf4283222ba282eaa9aee8123a177b62d0c8f/src/problem_1.cpp#L4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CSS342A-2022-Spring/blob/main/homeworks/submission_checklist.md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ecretlifeofpets.fandom.com/wiki/Chloe#:~:text=Lake%20Bell,is%20voiced%20by%20Lake%20Bell.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E54FE-4FF2-624C-91F5-E3F2EEEA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9" y="2781847"/>
            <a:ext cx="5943938" cy="3704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40AF5-9593-4F44-909C-B7EBE51E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87" y="2793575"/>
            <a:ext cx="4039273" cy="1753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88C7D-943E-DD40-8AEA-055CE473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187" y="5042517"/>
            <a:ext cx="4197821" cy="833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417AE-6BE6-CF4A-BB1D-CF3DB00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14" y="4344847"/>
            <a:ext cx="1599029" cy="17090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You have a new name now!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72092"/>
              <a:gd name="adj2" fmla="val 24488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E77A3-1EED-104D-9A5D-2F235A27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3" y="2594062"/>
            <a:ext cx="6351615" cy="82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1280464" y="3006438"/>
            <a:ext cx="6913625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1" grpId="0" animBg="1"/>
      <p:bldP spid="12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4" y="2812889"/>
            <a:ext cx="2483903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4" y="3864975"/>
            <a:ext cx="351498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689932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3304426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3466689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80589" y="3841520"/>
            <a:ext cx="3689932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2937497" y="3981056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3978418" y="329868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916" y="857923"/>
            <a:ext cx="3529934" cy="6876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Setter and Getter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03205-C3C4-244C-8D4F-2A7757F76641}"/>
              </a:ext>
            </a:extLst>
          </p:cNvPr>
          <p:cNvSpPr txBox="1"/>
          <p:nvPr/>
        </p:nvSpPr>
        <p:spPr>
          <a:xfrm>
            <a:off x="1162974" y="2163164"/>
            <a:ext cx="543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Public</a:t>
            </a:r>
            <a:r>
              <a:rPr lang="en-US" dirty="0"/>
              <a:t> functions to read/write </a:t>
            </a:r>
            <a:r>
              <a:rPr lang="en-US" dirty="0">
                <a:solidFill>
                  <a:srgbClr val="FF0000"/>
                </a:solidFill>
              </a:rPr>
              <a:t>private</a:t>
            </a:r>
            <a:r>
              <a:rPr lang="en-US" dirty="0"/>
              <a:t> member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E09DF-508E-FD48-9765-5DF8C8A1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4" y="3013349"/>
            <a:ext cx="5535322" cy="282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0037FC-2D69-DB4E-B7BA-1EBCBAE2D012}"/>
              </a:ext>
            </a:extLst>
          </p:cNvPr>
          <p:cNvGrpSpPr/>
          <p:nvPr/>
        </p:nvGrpSpPr>
        <p:grpSpPr>
          <a:xfrm>
            <a:off x="559231" y="3143016"/>
            <a:ext cx="8025537" cy="1610874"/>
            <a:chOff x="559231" y="3143016"/>
            <a:chExt cx="8025537" cy="1610874"/>
          </a:xfrm>
        </p:grpSpPr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8B10F99-0564-D846-988B-8C0BA03F64BE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559231" y="3365536"/>
              <a:ext cx="433530" cy="1388354"/>
            </a:xfrm>
            <a:prstGeom prst="curvedConnector3">
              <a:avLst>
                <a:gd name="adj1" fmla="val 152730"/>
              </a:avLst>
            </a:prstGeom>
            <a:noFill/>
            <a:ln w="2857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CC68C8-8EC8-7E41-8B5B-1B85658C6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31" y="3143016"/>
              <a:ext cx="8025537" cy="4450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B631F-7F61-454F-81B0-BE9B72749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61" y="4531370"/>
            <a:ext cx="7245228" cy="44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9D3AF4-1462-4F43-923A-D88A4A4D0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3390" y="2353519"/>
            <a:ext cx="7631418" cy="2932359"/>
          </a:xfrm>
        </p:spPr>
        <p:txBody>
          <a:bodyPr/>
          <a:lstStyle/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Group properties (variables) and methods (that work on properties) into a single concept call “class”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Member variables should be private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Constructor to initialize members when creating object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b="0" dirty="0">
                <a:solidFill>
                  <a:schemeClr val="bg2">
                    <a:lumMod val="85000"/>
                  </a:schemeClr>
                </a:solidFill>
              </a:rPr>
              <a:t>Setter/getter for member properties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11AA8-25FB-E042-9E18-CDF6879C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pic>
        <p:nvPicPr>
          <p:cNvPr id="1028" name="Picture 4" descr="80 Scared Turtle Illustrations &amp; Clip Art - iStock">
            <a:extLst>
              <a:ext uri="{FF2B5EF4-FFF2-40B4-BE49-F238E27FC236}">
                <a16:creationId xmlns:a16="http://schemas.microsoft.com/office/drawing/2014/main" id="{DF16FF41-C388-144C-BA0B-55C69CD0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47" y="99801"/>
            <a:ext cx="1859109" cy="12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Variables: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>
                <a:solidFill>
                  <a:srgbClr val="0070C0"/>
                </a:solidFill>
              </a:rPr>
              <a:t>Member Methods: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299" y="1654728"/>
            <a:ext cx="2878439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/>
              <a:t>Implement a class for dogs</a:t>
            </a:r>
          </a:p>
          <a:p>
            <a:pPr marL="0" indent="0">
              <a:buNone/>
            </a:pPr>
            <a:endParaRPr lang="en-US" sz="3200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6594D-13A9-294E-988A-651BD8C1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19" y="1885493"/>
            <a:ext cx="5511082" cy="355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AAAA85-37DB-4C49-BBE6-20FFD45A302B}"/>
              </a:ext>
            </a:extLst>
          </p:cNvPr>
          <p:cNvSpPr txBox="1"/>
          <p:nvPr/>
        </p:nvSpPr>
        <p:spPr>
          <a:xfrm>
            <a:off x="5007006" y="87888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DE9BB4-4A51-B142-833F-56426FF1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1" y="2494258"/>
            <a:ext cx="3881836" cy="250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F898-DD8D-7E4A-BAB0-CF4212A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6" y="2494238"/>
            <a:ext cx="4016476" cy="25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33" y="2147142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3"/>
            <a:ext cx="2122414" cy="202223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3"/>
            <a:ext cx="2122414" cy="1915704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6D05C-3F2B-DB49-AF63-F0557226A134}"/>
              </a:ext>
            </a:extLst>
          </p:cNvPr>
          <p:cNvGrpSpPr/>
          <p:nvPr/>
        </p:nvGrpSpPr>
        <p:grpSpPr>
          <a:xfrm>
            <a:off x="1279320" y="4474347"/>
            <a:ext cx="4731391" cy="1460035"/>
            <a:chOff x="1279320" y="4474347"/>
            <a:chExt cx="4731391" cy="14600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48D8C-4A81-9340-BEDE-695F493CC68A}"/>
                </a:ext>
              </a:extLst>
            </p:cNvPr>
            <p:cNvSpPr txBox="1"/>
            <p:nvPr/>
          </p:nvSpPr>
          <p:spPr>
            <a:xfrm>
              <a:off x="2389255" y="5472717"/>
              <a:ext cx="2511521" cy="461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Mostly Duplicated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B8BCE44-0208-914B-8CF1-0DB50F2844D1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rot="5400000" flipH="1" flipV="1">
              <a:off x="3591750" y="2161917"/>
              <a:ext cx="106532" cy="4731391"/>
            </a:xfrm>
            <a:prstGeom prst="curvedConnector3">
              <a:avLst>
                <a:gd name="adj1" fmla="val -822919"/>
              </a:avLst>
            </a:prstGeom>
            <a:ln>
              <a:solidFill>
                <a:srgbClr val="FF0000"/>
              </a:solidFill>
              <a:prstDash val="sysDash"/>
              <a:headEnd type="triangl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74095-7FC9-F04C-86E0-66AD8E7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" y="2234918"/>
            <a:ext cx="7594600" cy="346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solidFill>
              <a:schemeClr val="bg2"/>
            </a:solidFill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0A8CF7-5B44-8444-8D79-C890A49FDA7E}"/>
              </a:ext>
            </a:extLst>
          </p:cNvPr>
          <p:cNvGrpSpPr/>
          <p:nvPr/>
        </p:nvGrpSpPr>
        <p:grpSpPr>
          <a:xfrm>
            <a:off x="417250" y="4344521"/>
            <a:ext cx="8341606" cy="925653"/>
            <a:chOff x="417250" y="4344521"/>
            <a:chExt cx="8341606" cy="9256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AD8653-86BF-0345-BC8B-3EB618D26822}"/>
                </a:ext>
              </a:extLst>
            </p:cNvPr>
            <p:cNvSpPr/>
            <p:nvPr/>
          </p:nvSpPr>
          <p:spPr>
            <a:xfrm>
              <a:off x="417250" y="4344521"/>
              <a:ext cx="7929701" cy="49381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45DF9-8481-0445-8A87-7D48DE209BBF}"/>
                </a:ext>
              </a:extLst>
            </p:cNvPr>
            <p:cNvSpPr txBox="1"/>
            <p:nvPr/>
          </p:nvSpPr>
          <p:spPr>
            <a:xfrm>
              <a:off x="6473807" y="4900842"/>
              <a:ext cx="2285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051C5-75E5-924C-86F0-15C6980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4377283"/>
            <a:ext cx="3902875" cy="195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D13EA-8644-D449-8135-2F0B25C0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4" y="4372551"/>
            <a:ext cx="4502721" cy="190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81" y="4025455"/>
            <a:ext cx="378925" cy="694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33" y="3948391"/>
            <a:ext cx="648104" cy="71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C9353-0C44-7A47-9C21-45F8C27F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0" y="1759344"/>
            <a:ext cx="3902875" cy="1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F2D12-203E-CB47-BF38-A95B7031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53" y="934617"/>
            <a:ext cx="1111098" cy="7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06DC4-C775-474E-BBA4-471C16D6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1" b="-871"/>
          <a:stretch/>
        </p:blipFill>
        <p:spPr>
          <a:xfrm>
            <a:off x="383192" y="3061549"/>
            <a:ext cx="8566951" cy="43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396E52-0A83-FC4A-A930-D0D4E9B95B4B}"/>
              </a:ext>
            </a:extLst>
          </p:cNvPr>
          <p:cNvGrpSpPr/>
          <p:nvPr/>
        </p:nvGrpSpPr>
        <p:grpSpPr>
          <a:xfrm>
            <a:off x="4998128" y="2840854"/>
            <a:ext cx="3684233" cy="1486672"/>
            <a:chOff x="4998128" y="2840854"/>
            <a:chExt cx="3684233" cy="1486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FDACC-EA4A-D54E-84A5-D05857F81938}"/>
                </a:ext>
              </a:extLst>
            </p:cNvPr>
            <p:cNvSpPr/>
            <p:nvPr/>
          </p:nvSpPr>
          <p:spPr>
            <a:xfrm>
              <a:off x="6267635" y="2840854"/>
              <a:ext cx="2414726" cy="8966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B584F2-E96C-F64F-B4A1-66D6C8969B18}"/>
                </a:ext>
              </a:extLst>
            </p:cNvPr>
            <p:cNvSpPr txBox="1"/>
            <p:nvPr/>
          </p:nvSpPr>
          <p:spPr>
            <a:xfrm>
              <a:off x="4998128" y="3958194"/>
              <a:ext cx="2925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Calling 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120" y="1689931"/>
            <a:ext cx="8183759" cy="18202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</a:t>
            </a:r>
            <a:r>
              <a:rPr lang="en-US" dirty="0">
                <a:solidFill>
                  <a:srgbClr val="FF0000"/>
                </a:solidFill>
              </a:rPr>
              <a:t>ride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Re-implement a function in derived class from base class with the</a:t>
            </a:r>
          </a:p>
          <a:p>
            <a:pPr lvl="2"/>
            <a:r>
              <a:rPr lang="en-US" sz="1600" b="0" dirty="0"/>
              <a:t>same name</a:t>
            </a:r>
          </a:p>
          <a:p>
            <a:pPr lvl="2"/>
            <a:r>
              <a:rPr lang="en-US" sz="1600" b="0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1038768" y="3638121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38768" y="517086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2DAC-A6D9-1E4F-950D-D8B5256B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73" y="4042312"/>
            <a:ext cx="4179841" cy="78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214B1-895C-AD47-A8A2-E9D805B2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" y="5796161"/>
            <a:ext cx="3488957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A0F99-9BCD-BF40-AB65-28F1FF3A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06" y="5796161"/>
            <a:ext cx="3626652" cy="69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861154"/>
            <a:ext cx="8700451" cy="182020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Over</a:t>
            </a:r>
            <a:r>
              <a:rPr lang="en-US" sz="2000" dirty="0">
                <a:solidFill>
                  <a:srgbClr val="FF0000"/>
                </a:solidFill>
              </a:rPr>
              <a:t>load</a:t>
            </a:r>
          </a:p>
          <a:p>
            <a:endParaRPr lang="en-US" sz="1200" b="0" dirty="0"/>
          </a:p>
          <a:p>
            <a:pPr lvl="1"/>
            <a:r>
              <a:rPr lang="en-US" b="0" dirty="0"/>
              <a:t>Re-implement a function in the same class</a:t>
            </a:r>
          </a:p>
          <a:p>
            <a:pPr lvl="2"/>
            <a:r>
              <a:rPr lang="en-US" b="0" dirty="0"/>
              <a:t>same name</a:t>
            </a:r>
          </a:p>
          <a:p>
            <a:pPr lvl="2"/>
            <a:r>
              <a:rPr lang="en-US" b="0" dirty="0"/>
              <a:t>different signature</a:t>
            </a:r>
            <a:r>
              <a:rPr lang="en-US" altLang="zh-CN" b="0" dirty="0"/>
              <a:t>s</a:t>
            </a:r>
            <a:r>
              <a:rPr lang="en-US" b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5024E-FFB0-404B-84D0-7AD24E82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90" y="4014745"/>
            <a:ext cx="5276666" cy="238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b="0" dirty="0"/>
              <a:t>Base class &amp; derived class</a:t>
            </a:r>
          </a:p>
          <a:p>
            <a:endParaRPr lang="en-US" sz="3200" b="0" dirty="0"/>
          </a:p>
          <a:p>
            <a:r>
              <a:rPr lang="en-US" sz="3200" b="0" dirty="0"/>
              <a:t>Use super to access the base</a:t>
            </a:r>
          </a:p>
          <a:p>
            <a:endParaRPr lang="en-US" sz="3200" b="0" dirty="0"/>
          </a:p>
          <a:p>
            <a:r>
              <a:rPr lang="en-US" sz="3200" b="0" dirty="0"/>
              <a:t>Override vs Overload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  <p:pic>
        <p:nvPicPr>
          <p:cNvPr id="2050" name="Picture 2" descr="Humans Continue to Evolve">
            <a:extLst>
              <a:ext uri="{FF2B5EF4-FFF2-40B4-BE49-F238E27FC236}">
                <a16:creationId xmlns:a16="http://schemas.microsoft.com/office/drawing/2014/main" id="{FE16F39B-4D56-3F40-BF9C-0CF1C776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50" y="105772"/>
            <a:ext cx="2437562" cy="152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2528A-CA5A-8046-9A17-2F42FFD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48522"/>
            <a:ext cx="53467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041AC-4D9A-8E4F-8837-12C10A190661}"/>
              </a:ext>
            </a:extLst>
          </p:cNvPr>
          <p:cNvSpPr txBox="1"/>
          <p:nvPr/>
        </p:nvSpPr>
        <p:spPr>
          <a:xfrm>
            <a:off x="807868" y="4530309"/>
            <a:ext cx="504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there’s </a:t>
            </a:r>
            <a:r>
              <a:rPr lang="en-US" sz="2400" dirty="0">
                <a:solidFill>
                  <a:srgbClr val="FF0000"/>
                </a:solidFill>
              </a:rPr>
              <a:t>2000 different</a:t>
            </a:r>
            <a:r>
              <a:rPr lang="en-US" sz="2400" dirty="0"/>
              <a:t> animals?</a:t>
            </a:r>
          </a:p>
        </p:txBody>
      </p:sp>
      <p:pic>
        <p:nvPicPr>
          <p:cNvPr id="2050" name="Picture 2" descr="Movie in Doko Meadows Park | 09/18/2021 | Doko Meadows Park">
            <a:extLst>
              <a:ext uri="{FF2B5EF4-FFF2-40B4-BE49-F238E27FC236}">
                <a16:creationId xmlns:a16="http://schemas.microsoft.com/office/drawing/2014/main" id="{F99E8C47-0317-1E4D-A5C9-6765E6E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2" y="5138182"/>
            <a:ext cx="3062796" cy="1613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8" y="2645546"/>
            <a:ext cx="6139122" cy="32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25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5CA5D-11D8-9B46-B260-EC85DA2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598128"/>
            <a:ext cx="4113981" cy="184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38276-5DC4-D742-93E7-C718BA0C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68" y="5704487"/>
            <a:ext cx="3365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BBC One - The Secret Life of Pets 2">
            <a:extLst>
              <a:ext uri="{FF2B5EF4-FFF2-40B4-BE49-F238E27FC236}">
                <a16:creationId xmlns:a16="http://schemas.microsoft.com/office/drawing/2014/main" id="{3BC84E13-CF1D-0449-95C4-134C29CD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485" y="1333224"/>
            <a:ext cx="8368265" cy="526423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1 due </a:t>
            </a:r>
            <a:r>
              <a:rPr lang="en-US" sz="1800" b="0" dirty="0">
                <a:solidFill>
                  <a:srgbClr val="FF0000"/>
                </a:solidFill>
              </a:rPr>
              <a:t>Monday midnight (11:59pm)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Pull request url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Problem 4 answers in Discord to instructor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Quiz-1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>
                <a:solidFill>
                  <a:srgbClr val="FF0000"/>
                </a:solidFill>
              </a:rPr>
              <a:t>Tuesday noon</a:t>
            </a:r>
            <a:r>
              <a:rPr lang="en-US" sz="1600" b="0" dirty="0"/>
              <a:t> to Wednesday noon, 24-hour limit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Online, Open book, you answer in a doc (pdf, txt, doc) in Canvas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Topic: C++ pointer &amp; reference, </a:t>
            </a:r>
            <a:r>
              <a:rPr lang="en-US" sz="1600" b="0" dirty="0">
                <a:solidFill>
                  <a:srgbClr val="FF0000"/>
                </a:solidFill>
              </a:rPr>
              <a:t>see the Discord channel (quiz-1) for details</a:t>
            </a:r>
            <a:endParaRPr lang="en-US" sz="1600" b="0" dirty="0"/>
          </a:p>
          <a:p>
            <a:pPr marL="457200" lvl="1" indent="0">
              <a:buNone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C++ OOP (Wed)</a:t>
            </a:r>
          </a:p>
          <a:p>
            <a:pPr>
              <a:buFont typeface="Wingdings" pitchFamily="2" charset="2"/>
              <a:buChar char="q"/>
            </a:pPr>
            <a:endParaRPr lang="en-US" sz="8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C++ Class, </a:t>
            </a:r>
            <a:r>
              <a:rPr lang="en-US" sz="1600" b="0" dirty="0">
                <a:solidFill>
                  <a:srgbClr val="FF0000"/>
                </a:solidFill>
              </a:rPr>
              <a:t>Inheritance (C++ textbook page 40-46)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Based class, derived class, (pure) virtual function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Virtual constructor, destructor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Debugging on Linux (on AWS, possibly also using WSL on Windows)</a:t>
            </a:r>
          </a:p>
          <a:p>
            <a:pPr lvl="1">
              <a:buFont typeface="Wingdings" pitchFamily="2" charset="2"/>
              <a:buChar char="q"/>
            </a:pPr>
            <a:endParaRPr lang="en-US" sz="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(Fri)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b="0" dirty="0"/>
              <a:t>Abstract Data Type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3rd</a:t>
            </a:r>
            <a:r>
              <a:rPr lang="en-US" dirty="0"/>
              <a:t> Week Task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769A-7A1D-2544-949B-CEA2C1F6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94" y="158183"/>
            <a:ext cx="1383480" cy="13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BBC One - The Secret Life of Pets 2">
            <a:extLst>
              <a:ext uri="{FF2B5EF4-FFF2-40B4-BE49-F238E27FC236}">
                <a16:creationId xmlns:a16="http://schemas.microsoft.com/office/drawing/2014/main" id="{E1E3F400-E8EA-AF41-A913-F6D028B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5E16-4717-FA4A-9C35-A67E369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7" y="1589368"/>
            <a:ext cx="3828006" cy="175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1B77C-A4A1-8C41-9CF6-D40F906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35" y="5260718"/>
            <a:ext cx="2822986" cy="106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6B4F-3B62-8F41-B870-56F0864ECA54}"/>
              </a:ext>
            </a:extLst>
          </p:cNvPr>
          <p:cNvSpPr txBox="1"/>
          <p:nvPr/>
        </p:nvSpPr>
        <p:spPr>
          <a:xfrm>
            <a:off x="994299" y="636450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9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08462" y="3890682"/>
            <a:ext cx="1667067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96517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08462" y="4576482"/>
            <a:ext cx="2030878" cy="70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2284958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4207C-0D9C-4240-9B46-E0061E2A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Virtual Function Demo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8575D7-7F63-4542-9E8C-1A1133EE73EE}"/>
              </a:ext>
            </a:extLst>
          </p:cNvPr>
          <p:cNvGrpSpPr/>
          <p:nvPr/>
        </p:nvGrpSpPr>
        <p:grpSpPr>
          <a:xfrm>
            <a:off x="5057881" y="1931718"/>
            <a:ext cx="3218927" cy="3796729"/>
            <a:chOff x="4660525" y="1994471"/>
            <a:chExt cx="3218927" cy="36700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6C0EB7-4863-6F48-BD77-940076BECBBD}"/>
                </a:ext>
              </a:extLst>
            </p:cNvPr>
            <p:cNvSpPr/>
            <p:nvPr/>
          </p:nvSpPr>
          <p:spPr>
            <a:xfrm>
              <a:off x="4660525" y="2407264"/>
              <a:ext cx="3218927" cy="3257271"/>
            </a:xfrm>
            <a:prstGeom prst="rect">
              <a:avLst/>
            </a:prstGeom>
            <a:solidFill>
              <a:srgbClr val="73FE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B57E75-9B1E-FA4B-8E11-68FF3107B368}"/>
                </a:ext>
              </a:extLst>
            </p:cNvPr>
            <p:cNvSpPr txBox="1"/>
            <p:nvPr/>
          </p:nvSpPr>
          <p:spPr>
            <a:xfrm>
              <a:off x="4671399" y="1994471"/>
              <a:ext cx="143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Derived Class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337011-3312-9041-8128-D21706C53014}"/>
              </a:ext>
            </a:extLst>
          </p:cNvPr>
          <p:cNvGrpSpPr/>
          <p:nvPr/>
        </p:nvGrpSpPr>
        <p:grpSpPr>
          <a:xfrm>
            <a:off x="842332" y="1786309"/>
            <a:ext cx="2656227" cy="2186838"/>
            <a:chOff x="444976" y="1849062"/>
            <a:chExt cx="2656227" cy="218683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BAD7977-6070-384B-BC1A-A05ADD385A49}"/>
                </a:ext>
              </a:extLst>
            </p:cNvPr>
            <p:cNvGrpSpPr/>
            <p:nvPr/>
          </p:nvGrpSpPr>
          <p:grpSpPr>
            <a:xfrm>
              <a:off x="444976" y="1849062"/>
              <a:ext cx="2656227" cy="2186838"/>
              <a:chOff x="444976" y="1849062"/>
              <a:chExt cx="2656227" cy="21868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B34A56-E010-B648-9F80-DC5B262A16E1}"/>
                  </a:ext>
                </a:extLst>
              </p:cNvPr>
              <p:cNvSpPr/>
              <p:nvPr/>
            </p:nvSpPr>
            <p:spPr>
              <a:xfrm>
                <a:off x="447053" y="2189170"/>
                <a:ext cx="2654150" cy="184673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10000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EB531-7137-8B4F-A64E-F0AF3E912B8F}"/>
                  </a:ext>
                </a:extLst>
              </p:cNvPr>
              <p:cNvSpPr txBox="1"/>
              <p:nvPr/>
            </p:nvSpPr>
            <p:spPr>
              <a:xfrm>
                <a:off x="444976" y="1849062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0000"/>
                    </a:solidFill>
                  </a:rPr>
                  <a:t>Base Class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A1ADFF-42FA-C349-829F-96F9A7B27259}"/>
                </a:ext>
              </a:extLst>
            </p:cNvPr>
            <p:cNvSpPr txBox="1"/>
            <p:nvPr/>
          </p:nvSpPr>
          <p:spPr>
            <a:xfrm>
              <a:off x="588201" y="2326129"/>
              <a:ext cx="2126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base_class_data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91E553-613E-B646-A35B-38328836E473}"/>
                </a:ext>
              </a:extLst>
            </p:cNvPr>
            <p:cNvSpPr txBox="1"/>
            <p:nvPr/>
          </p:nvSpPr>
          <p:spPr>
            <a:xfrm>
              <a:off x="588201" y="2667594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49959D-714D-7946-BA99-8CE4DB860516}"/>
                </a:ext>
              </a:extLst>
            </p:cNvPr>
            <p:cNvSpPr txBox="1"/>
            <p:nvPr/>
          </p:nvSpPr>
          <p:spPr>
            <a:xfrm>
              <a:off x="588201" y="312349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1BEE08-8316-BF45-97C1-3A4B11D8FCB8}"/>
                </a:ext>
              </a:extLst>
            </p:cNvPr>
            <p:cNvSpPr txBox="1"/>
            <p:nvPr/>
          </p:nvSpPr>
          <p:spPr>
            <a:xfrm>
              <a:off x="588201" y="3502994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BDFD2B-1477-274F-A7AA-B17B39DCEA0F}"/>
              </a:ext>
            </a:extLst>
          </p:cNvPr>
          <p:cNvGrpSpPr/>
          <p:nvPr/>
        </p:nvGrpSpPr>
        <p:grpSpPr>
          <a:xfrm>
            <a:off x="5267522" y="2441724"/>
            <a:ext cx="1830889" cy="1362131"/>
            <a:chOff x="3727229" y="3723671"/>
            <a:chExt cx="1830889" cy="13621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10383-00A2-F947-BF68-0ABDB2425824}"/>
                </a:ext>
              </a:extLst>
            </p:cNvPr>
            <p:cNvSpPr/>
            <p:nvPr/>
          </p:nvSpPr>
          <p:spPr>
            <a:xfrm>
              <a:off x="3737684" y="4066893"/>
              <a:ext cx="1820434" cy="101890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4A2F9C-DF4B-FD4B-9E23-8C454E1B8045}"/>
                </a:ext>
              </a:extLst>
            </p:cNvPr>
            <p:cNvSpPr txBox="1"/>
            <p:nvPr/>
          </p:nvSpPr>
          <p:spPr>
            <a:xfrm>
              <a:off x="3825945" y="4047385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1ECB8E-A4AA-6840-A08F-09C67FD3BC54}"/>
                </a:ext>
              </a:extLst>
            </p:cNvPr>
            <p:cNvSpPr txBox="1"/>
            <p:nvPr/>
          </p:nvSpPr>
          <p:spPr>
            <a:xfrm>
              <a:off x="3727229" y="3723671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Base Class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43AED0-7407-FD4D-9EA5-3BDDE034D954}"/>
                </a:ext>
              </a:extLst>
            </p:cNvPr>
            <p:cNvSpPr txBox="1"/>
            <p:nvPr/>
          </p:nvSpPr>
          <p:spPr>
            <a:xfrm>
              <a:off x="3825945" y="4307268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B2FF86-363D-4048-A642-1192CC8F2366}"/>
                </a:ext>
              </a:extLst>
            </p:cNvPr>
            <p:cNvSpPr txBox="1"/>
            <p:nvPr/>
          </p:nvSpPr>
          <p:spPr>
            <a:xfrm>
              <a:off x="3837048" y="4630982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846B6F-7B2E-7144-92C8-3CAB13790AB8}"/>
              </a:ext>
            </a:extLst>
          </p:cNvPr>
          <p:cNvGrpSpPr/>
          <p:nvPr/>
        </p:nvGrpSpPr>
        <p:grpSpPr>
          <a:xfrm>
            <a:off x="5208275" y="4214325"/>
            <a:ext cx="2408224" cy="1223534"/>
            <a:chOff x="4750170" y="4536144"/>
            <a:chExt cx="2408224" cy="12235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F2C67-3EC3-5C4E-B637-92F502DCD896}"/>
                </a:ext>
              </a:extLst>
            </p:cNvPr>
            <p:cNvSpPr txBox="1"/>
            <p:nvPr/>
          </p:nvSpPr>
          <p:spPr>
            <a:xfrm>
              <a:off x="4759660" y="4536144"/>
              <a:ext cx="2398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derived_class_data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8B5A5-1491-8C4C-B0B4-6A18D40A061A}"/>
                </a:ext>
              </a:extLst>
            </p:cNvPr>
            <p:cNvSpPr txBox="1"/>
            <p:nvPr/>
          </p:nvSpPr>
          <p:spPr>
            <a:xfrm>
              <a:off x="4750170" y="495118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8DE9C4-4D84-AC49-BA04-309809B970DF}"/>
                </a:ext>
              </a:extLst>
            </p:cNvPr>
            <p:cNvSpPr txBox="1"/>
            <p:nvPr/>
          </p:nvSpPr>
          <p:spPr>
            <a:xfrm>
              <a:off x="4750170" y="5390346"/>
              <a:ext cx="1700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DerivedClass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5E910E-2333-404F-B0AE-CB53784185A3}"/>
              </a:ext>
            </a:extLst>
          </p:cNvPr>
          <p:cNvGrpSpPr/>
          <p:nvPr/>
        </p:nvGrpSpPr>
        <p:grpSpPr>
          <a:xfrm>
            <a:off x="3498559" y="3049782"/>
            <a:ext cx="1559322" cy="1460811"/>
            <a:chOff x="3121165" y="3049782"/>
            <a:chExt cx="1559322" cy="1460811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C691ADE6-BA12-5846-B4D5-7A7CFC248870}"/>
                </a:ext>
              </a:extLst>
            </p:cNvPr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3121165" y="3049782"/>
              <a:ext cx="1559322" cy="993821"/>
            </a:xfrm>
            <a:prstGeom prst="bentConnector3">
              <a:avLst/>
            </a:prstGeom>
            <a:ln w="19050"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D0F198-E6FE-774E-A7A6-B5A101523F0D}"/>
                </a:ext>
              </a:extLst>
            </p:cNvPr>
            <p:cNvSpPr txBox="1"/>
            <p:nvPr/>
          </p:nvSpPr>
          <p:spPr>
            <a:xfrm>
              <a:off x="3121165" y="4141261"/>
              <a:ext cx="1259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10000"/>
                  </a:solidFill>
                </a:rPr>
                <a:t>Inheritance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E74A5C-E628-8940-80FB-21B0D27202FE}"/>
              </a:ext>
            </a:extLst>
          </p:cNvPr>
          <p:cNvSpPr txBox="1"/>
          <p:nvPr/>
        </p:nvSpPr>
        <p:spPr>
          <a:xfrm>
            <a:off x="7126941" y="67235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9" y="69782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7E5833-9C95-FA42-A859-41B783897AED}"/>
              </a:ext>
            </a:extLst>
          </p:cNvPr>
          <p:cNvGrpSpPr/>
          <p:nvPr/>
        </p:nvGrpSpPr>
        <p:grpSpPr>
          <a:xfrm>
            <a:off x="4063664" y="927466"/>
            <a:ext cx="4984700" cy="5453621"/>
            <a:chOff x="4049031" y="1261358"/>
            <a:chExt cx="4984700" cy="54536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4BD75-098D-FC4E-AA5B-68F94EC53DF7}"/>
                </a:ext>
              </a:extLst>
            </p:cNvPr>
            <p:cNvSpPr/>
            <p:nvPr/>
          </p:nvSpPr>
          <p:spPr>
            <a:xfrm>
              <a:off x="4049031" y="1548175"/>
              <a:ext cx="4908359" cy="516680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BBEC58-3419-C840-A8A5-079FF08A4695}"/>
                </a:ext>
              </a:extLst>
            </p:cNvPr>
            <p:cNvSpPr txBox="1"/>
            <p:nvPr/>
          </p:nvSpPr>
          <p:spPr>
            <a:xfrm>
              <a:off x="7599364" y="1261358"/>
              <a:ext cx="143436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Derived Class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5A1E91-55A4-5E48-9490-041A158C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814" y="1911830"/>
              <a:ext cx="2697402" cy="2787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9565AE-299A-3148-BD5C-97170589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8737" y="5166804"/>
              <a:ext cx="4676778" cy="1319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FCC49D-CE10-3342-8355-6506597F9DFB}"/>
              </a:ext>
            </a:extLst>
          </p:cNvPr>
          <p:cNvGrpSpPr/>
          <p:nvPr/>
        </p:nvGrpSpPr>
        <p:grpSpPr>
          <a:xfrm>
            <a:off x="406975" y="927466"/>
            <a:ext cx="3421279" cy="5453620"/>
            <a:chOff x="406975" y="927466"/>
            <a:chExt cx="3421279" cy="54536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11FB79-574D-924A-904F-D7CBF050089B}"/>
                </a:ext>
              </a:extLst>
            </p:cNvPr>
            <p:cNvGrpSpPr/>
            <p:nvPr/>
          </p:nvGrpSpPr>
          <p:grpSpPr>
            <a:xfrm>
              <a:off x="406975" y="1030537"/>
              <a:ext cx="3108582" cy="5350549"/>
              <a:chOff x="338565" y="1589103"/>
              <a:chExt cx="3108582" cy="535054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E61A8F-EFCC-3842-9372-FF935DFB8C35}"/>
                  </a:ext>
                </a:extLst>
              </p:cNvPr>
              <p:cNvSpPr/>
              <p:nvPr/>
            </p:nvSpPr>
            <p:spPr>
              <a:xfrm>
                <a:off x="338565" y="1589103"/>
                <a:ext cx="3108582" cy="5350549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4C1413E-AD86-CC4E-9BF6-822528E5A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37" y="1713205"/>
                <a:ext cx="1544474" cy="27875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8480F8-2027-0A47-8DF8-80DD4C1B7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02" y="4667717"/>
                <a:ext cx="2796225" cy="20121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8BE16-FD68-4745-AA72-E07B7E62444E}"/>
                </a:ext>
              </a:extLst>
            </p:cNvPr>
            <p:cNvSpPr txBox="1"/>
            <p:nvPr/>
          </p:nvSpPr>
          <p:spPr>
            <a:xfrm>
              <a:off x="2683389" y="927466"/>
              <a:ext cx="114486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Base Class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8D856-891C-CA48-95E0-1A621046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76" y="4609358"/>
            <a:ext cx="4557204" cy="123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6" y="2142417"/>
            <a:ext cx="6942715" cy="19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2139519" y="6112880"/>
            <a:ext cx="47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Derived destructor NOT called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Memory leak!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C37597-A5B0-A147-9BDA-107C0C33FC11}"/>
              </a:ext>
            </a:extLst>
          </p:cNvPr>
          <p:cNvSpPr/>
          <p:nvPr/>
        </p:nvSpPr>
        <p:spPr>
          <a:xfrm>
            <a:off x="3799269" y="5476472"/>
            <a:ext cx="2566020" cy="5273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1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4C259-FA43-3F48-8D07-F01BCBF3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5196525"/>
            <a:ext cx="2476500" cy="1663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71" y="2363885"/>
            <a:ext cx="5461468" cy="154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3311371" y="5648031"/>
            <a:ext cx="476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Derived class destructor called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 </a:t>
            </a:r>
            <a:r>
              <a:rPr lang="en-US" b="1" strike="sngStrike" dirty="0">
                <a:solidFill>
                  <a:srgbClr val="00B050"/>
                </a:solidFill>
                <a:sym typeface="Wingdings" pitchFamily="2" charset="2"/>
              </a:rPr>
              <a:t>Memory leak!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CB97F-B895-2F4D-90F7-7149F16B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9" y="1622146"/>
            <a:ext cx="2522577" cy="422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9E22A-A6C2-0E44-9161-86370F1B5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984" y="4207890"/>
            <a:ext cx="3646564" cy="114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AD46F1-BA83-7641-9D56-83D7ECBFA7A7}"/>
              </a:ext>
            </a:extLst>
          </p:cNvPr>
          <p:cNvSpPr/>
          <p:nvPr/>
        </p:nvSpPr>
        <p:spPr>
          <a:xfrm>
            <a:off x="4572000" y="4899424"/>
            <a:ext cx="2566020" cy="24074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50DCF5-3F95-324E-8C34-34967A050A70}"/>
              </a:ext>
            </a:extLst>
          </p:cNvPr>
          <p:cNvCxnSpPr>
            <a:cxnSpLocks/>
          </p:cNvCxnSpPr>
          <p:nvPr/>
        </p:nvCxnSpPr>
        <p:spPr>
          <a:xfrm flipV="1">
            <a:off x="1802167" y="5042517"/>
            <a:ext cx="2663301" cy="1933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obert downey jr&quot; Meme Templates - Imgflip">
            <a:extLst>
              <a:ext uri="{FF2B5EF4-FFF2-40B4-BE49-F238E27FC236}">
                <a16:creationId xmlns:a16="http://schemas.microsoft.com/office/drawing/2014/main" id="{69A86169-1B69-F344-B68C-5CC76574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86" y="5752730"/>
            <a:ext cx="855018" cy="9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4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3B55F-8486-2348-BCBA-4D8C1EEA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3A1DE-451E-B545-A909-0A8EFA78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02" y="1785552"/>
            <a:ext cx="5155395" cy="3446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2389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71EA3A-D866-344D-A934-D467812D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Compound Interest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B8515-A2A6-E14B-AB46-45BFB3E1457F}"/>
              </a:ext>
            </a:extLst>
          </p:cNvPr>
          <p:cNvSpPr txBox="1"/>
          <p:nvPr/>
        </p:nvSpPr>
        <p:spPr>
          <a:xfrm>
            <a:off x="494911" y="1868074"/>
            <a:ext cx="779907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Definition:</a:t>
            </a:r>
          </a:p>
          <a:p>
            <a:endParaRPr lang="en-US" b="1" dirty="0">
              <a:solidFill>
                <a:srgbClr val="24292F"/>
              </a:solidFill>
              <a:latin typeface="-apple-system"/>
            </a:endParaRPr>
          </a:p>
          <a:p>
            <a:r>
              <a:rPr lang="en-US" b="1" i="0" dirty="0">
                <a:effectLst/>
                <a:latin typeface="-apple-system"/>
              </a:rPr>
              <a:t>a </a:t>
            </a:r>
            <a:r>
              <a:rPr lang="en-US" sz="2500" b="1" i="0" dirty="0">
                <a:solidFill>
                  <a:srgbClr val="FF0000"/>
                </a:solidFill>
                <a:effectLst/>
                <a:latin typeface="-apple-system"/>
              </a:rPr>
              <a:t>repeated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b="1" i="0" dirty="0">
                <a:effectLst/>
                <a:latin typeface="-apple-system"/>
              </a:rPr>
              <a:t>small step produces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-apple-system"/>
              </a:rPr>
              <a:t>over time</a:t>
            </a:r>
            <a:r>
              <a:rPr lang="en-US" sz="32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b="1" dirty="0">
                <a:latin typeface="-apple-system"/>
              </a:rPr>
              <a:t>acceleratingly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sz="2500" b="1" i="0" dirty="0">
                <a:solidFill>
                  <a:srgbClr val="FF0000"/>
                </a:solidFill>
                <a:effectLst/>
                <a:latin typeface="-apple-system"/>
              </a:rPr>
              <a:t>large result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49DCE-7623-9E49-81BA-A076A66902F4}"/>
              </a:ext>
            </a:extLst>
          </p:cNvPr>
          <p:cNvSpPr txBox="1"/>
          <p:nvPr/>
        </p:nvSpPr>
        <p:spPr>
          <a:xfrm>
            <a:off x="1313894" y="3851154"/>
            <a:ext cx="36511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Financially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Investment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Debt (e.g. credit card)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5000"/>
                  </a:schemeClr>
                </a:solidFill>
              </a:rPr>
              <a:t>Lift habit</a:t>
            </a:r>
          </a:p>
        </p:txBody>
      </p:sp>
      <p:pic>
        <p:nvPicPr>
          <p:cNvPr id="8" name="Picture 6" descr="752 Snowball Effect Illustrations &amp; Clip Art - iStock">
            <a:extLst>
              <a:ext uri="{FF2B5EF4-FFF2-40B4-BE49-F238E27FC236}">
                <a16:creationId xmlns:a16="http://schemas.microsoft.com/office/drawing/2014/main" id="{F2AECEC8-D448-9F4D-9235-23F18F89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92" y="3664661"/>
            <a:ext cx="2356982" cy="23569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6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(the good way)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9CDB1-986C-674F-AEFC-8836E88DB013}"/>
              </a:ext>
            </a:extLst>
          </p:cNvPr>
          <p:cNvSpPr txBox="1"/>
          <p:nvPr/>
        </p:nvSpPr>
        <p:spPr>
          <a:xfrm>
            <a:off x="5681709" y="2032987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web calculator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25AF-BE56-B046-A660-E09847EF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9" y="1581172"/>
            <a:ext cx="3385493" cy="4566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087EB3-FAF6-2744-A162-5D02EA3DD6FE}"/>
                  </a:ext>
                </a:extLst>
              </p:cNvPr>
              <p:cNvSpPr txBox="1"/>
              <p:nvPr/>
            </p:nvSpPr>
            <p:spPr>
              <a:xfrm>
                <a:off x="3502216" y="3338003"/>
                <a:ext cx="5564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Money you put in: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100 + 50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10=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𝟔𝟏𝟎𝟎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087EB3-FAF6-2744-A162-5D02EA3DD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216" y="3338003"/>
                <a:ext cx="5564985" cy="461665"/>
              </a:xfrm>
              <a:prstGeom prst="rect">
                <a:avLst/>
              </a:prstGeom>
              <a:blipFill>
                <a:blip r:embed="rId4"/>
                <a:stretch>
                  <a:fillRect l="-1142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845C6-6E5A-6E4A-8F42-EE5FCE9FD84D}"/>
                  </a:ext>
                </a:extLst>
              </p:cNvPr>
              <p:cNvSpPr txBox="1"/>
              <p:nvPr/>
            </p:nvSpPr>
            <p:spPr>
              <a:xfrm>
                <a:off x="4128798" y="3897514"/>
                <a:ext cx="4938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Money you got (5% annual increase):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𝟕𝟕𝟎𝟗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𝟔𝟐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845C6-6E5A-6E4A-8F42-EE5FCE9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798" y="3897514"/>
                <a:ext cx="4938403" cy="461665"/>
              </a:xfrm>
              <a:prstGeom prst="rect">
                <a:avLst/>
              </a:prstGeom>
              <a:blipFill>
                <a:blip r:embed="rId5"/>
                <a:stretch>
                  <a:fillRect l="-76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15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F61C4-B7BA-6A44-8A87-E41BCBB2929D}"/>
              </a:ext>
            </a:extLst>
          </p:cNvPr>
          <p:cNvSpPr/>
          <p:nvPr/>
        </p:nvSpPr>
        <p:spPr>
          <a:xfrm>
            <a:off x="17867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(this week)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5336-282B-1C47-A44C-F1F85617B37B}"/>
              </a:ext>
            </a:extLst>
          </p:cNvPr>
          <p:cNvSpPr/>
          <p:nvPr/>
        </p:nvSpPr>
        <p:spPr>
          <a:xfrm>
            <a:off x="2454165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CCD55-F5A6-7B4E-B3D6-6D7BD922FCEA}"/>
              </a:ext>
            </a:extLst>
          </p:cNvPr>
          <p:cNvSpPr/>
          <p:nvPr/>
        </p:nvSpPr>
        <p:spPr>
          <a:xfrm>
            <a:off x="4729656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A465B-6AEF-6A4D-B6B4-E93BAD2CC191}"/>
              </a:ext>
            </a:extLst>
          </p:cNvPr>
          <p:cNvSpPr/>
          <p:nvPr/>
        </p:nvSpPr>
        <p:spPr>
          <a:xfrm>
            <a:off x="7005147" y="2219213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D1A1D-1BD3-BF4E-A449-55631C853FAC}"/>
              </a:ext>
            </a:extLst>
          </p:cNvPr>
          <p:cNvGrpSpPr/>
          <p:nvPr/>
        </p:nvGrpSpPr>
        <p:grpSpPr>
          <a:xfrm>
            <a:off x="178675" y="3178282"/>
            <a:ext cx="6547947" cy="1457889"/>
            <a:chOff x="168163" y="3683877"/>
            <a:chExt cx="6547947" cy="145788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BA3CCB-F14C-004F-8905-47A8A4818700}"/>
                </a:ext>
              </a:extLst>
            </p:cNvPr>
            <p:cNvSpPr/>
            <p:nvPr/>
          </p:nvSpPr>
          <p:spPr>
            <a:xfrm rot="5400000">
              <a:off x="3237185" y="614855"/>
              <a:ext cx="409904" cy="6547947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2A781-1F69-944E-9020-66950BAE3766}"/>
                </a:ext>
              </a:extLst>
            </p:cNvPr>
            <p:cNvSpPr txBox="1"/>
            <p:nvPr/>
          </p:nvSpPr>
          <p:spPr>
            <a:xfrm>
              <a:off x="2326286" y="4218436"/>
              <a:ext cx="33545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Dev env (IDE, Vim, debugging)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Source control</a:t>
              </a:r>
              <a:r>
                <a:rPr lang="en-US" b="1" dirty="0">
                  <a:solidFill>
                    <a:srgbClr val="00B050"/>
                  </a:solidFill>
                  <a:sym typeface="Wingdings" pitchFamily="2" charset="2"/>
                </a:rPr>
                <a:t> (</a:t>
              </a:r>
              <a:r>
                <a:rPr lang="en-US" b="1" dirty="0">
                  <a:solidFill>
                    <a:srgbClr val="00B050"/>
                  </a:solidFill>
                </a:rPr>
                <a:t>Git &amp; </a:t>
              </a:r>
              <a:r>
                <a:rPr lang="en-US" b="1" dirty="0" err="1">
                  <a:solidFill>
                    <a:srgbClr val="00B050"/>
                  </a:solidFill>
                </a:rPr>
                <a:t>Github</a:t>
              </a:r>
              <a:r>
                <a:rPr lang="en-US" b="1" dirty="0">
                  <a:solidFill>
                    <a:srgbClr val="00B050"/>
                  </a:solidFill>
                </a:rPr>
                <a:t>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74AD-B47F-1940-9A1E-319640397EA6}"/>
              </a:ext>
            </a:extLst>
          </p:cNvPr>
          <p:cNvSpPr txBox="1"/>
          <p:nvPr/>
        </p:nvSpPr>
        <p:spPr>
          <a:xfrm>
            <a:off x="725214" y="8198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Schedule Ramping up</a:t>
            </a:r>
          </a:p>
        </p:txBody>
      </p:sp>
    </p:spTree>
    <p:extLst>
      <p:ext uri="{BB962C8B-B14F-4D97-AF65-F5344CB8AC3E}">
        <p14:creationId xmlns:p14="http://schemas.microsoft.com/office/powerpoint/2010/main" val="26717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25AF-BE56-B046-A660-E09847EF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" y="1581172"/>
            <a:ext cx="3385493" cy="4566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5964B6-CD14-8A49-894D-EE48062C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82" y="332352"/>
            <a:ext cx="4356720" cy="6193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980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7CCA7-3C9E-9F46-B59F-9D29157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(the bad way)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9CDB1-986C-674F-AEFC-8836E88DB013}"/>
              </a:ext>
            </a:extLst>
          </p:cNvPr>
          <p:cNvSpPr txBox="1"/>
          <p:nvPr/>
        </p:nvSpPr>
        <p:spPr>
          <a:xfrm>
            <a:off x="1610823" y="6418100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web calculator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B2C74-B34B-CA4A-BE8B-638F964C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767" y="1887262"/>
            <a:ext cx="3293616" cy="220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E0481-72D1-4444-851F-5AEE82962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9" y="2530136"/>
            <a:ext cx="3426443" cy="3610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42A35-CDD2-0D4B-A41D-58440002CB45}"/>
              </a:ext>
            </a:extLst>
          </p:cNvPr>
          <p:cNvSpPr txBox="1"/>
          <p:nvPr/>
        </p:nvSpPr>
        <p:spPr>
          <a:xfrm>
            <a:off x="4536489" y="4554244"/>
            <a:ext cx="455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do you own the bank after 5 years?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4E4B9-FA9C-2543-88DD-0FFEEDE338FC}"/>
              </a:ext>
            </a:extLst>
          </p:cNvPr>
          <p:cNvSpPr txBox="1"/>
          <p:nvPr/>
        </p:nvSpPr>
        <p:spPr>
          <a:xfrm>
            <a:off x="6078225" y="5176910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4,976.64</a:t>
            </a:r>
          </a:p>
        </p:txBody>
      </p:sp>
      <p:pic>
        <p:nvPicPr>
          <p:cNvPr id="8194" name="Picture 2" descr="Credit card sketch Images, Stock Photos &amp; Vectors | Shutterstock">
            <a:extLst>
              <a:ext uri="{FF2B5EF4-FFF2-40B4-BE49-F238E27FC236}">
                <a16:creationId xmlns:a16="http://schemas.microsoft.com/office/drawing/2014/main" id="{E8D26DF0-6D1C-2143-A810-6B8D3CFD1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r="2589" b="14856"/>
          <a:stretch/>
        </p:blipFill>
        <p:spPr bwMode="auto">
          <a:xfrm>
            <a:off x="4637109" y="497922"/>
            <a:ext cx="1645316" cy="11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0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3B55F-8486-2348-BCBA-4D8C1EEA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5747877-D1D1-8C44-B284-B5FFF2CC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41" y="1713390"/>
            <a:ext cx="2505829" cy="3324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174477DF-A4CB-4442-97A3-A1FCC728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3" y="5578871"/>
            <a:ext cx="8657428" cy="991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9CE6D94-D317-BF4A-82D4-0E450D8ACE34}"/>
              </a:ext>
            </a:extLst>
          </p:cNvPr>
          <p:cNvGrpSpPr/>
          <p:nvPr/>
        </p:nvGrpSpPr>
        <p:grpSpPr>
          <a:xfrm>
            <a:off x="3938651" y="1937158"/>
            <a:ext cx="1638149" cy="2412900"/>
            <a:chOff x="3938651" y="1937158"/>
            <a:chExt cx="1638149" cy="24129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99517E-D65B-E24C-AB59-0D1C02CFA309}"/>
                </a:ext>
              </a:extLst>
            </p:cNvPr>
            <p:cNvSpPr txBox="1"/>
            <p:nvPr/>
          </p:nvSpPr>
          <p:spPr>
            <a:xfrm>
              <a:off x="4614677" y="2881998"/>
              <a:ext cx="962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Input</a:t>
              </a:r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68B41DBC-5A8B-AE4F-A6BA-95D58BB8C587}"/>
                </a:ext>
              </a:extLst>
            </p:cNvPr>
            <p:cNvSpPr/>
            <p:nvPr/>
          </p:nvSpPr>
          <p:spPr>
            <a:xfrm>
              <a:off x="3938651" y="1937158"/>
              <a:ext cx="337351" cy="24129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26D873-1603-944D-9694-C4BBDFAD087B}"/>
              </a:ext>
            </a:extLst>
          </p:cNvPr>
          <p:cNvGrpSpPr/>
          <p:nvPr/>
        </p:nvGrpSpPr>
        <p:grpSpPr>
          <a:xfrm>
            <a:off x="3965923" y="4634031"/>
            <a:ext cx="1744728" cy="523220"/>
            <a:chOff x="3965923" y="4634031"/>
            <a:chExt cx="1744728" cy="523220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EF990AC-1A3B-8F40-B9BD-9A37E85DA113}"/>
                </a:ext>
              </a:extLst>
            </p:cNvPr>
            <p:cNvSpPr/>
            <p:nvPr/>
          </p:nvSpPr>
          <p:spPr>
            <a:xfrm flipV="1">
              <a:off x="3965923" y="4753206"/>
              <a:ext cx="337351" cy="284871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CEA0F8-A3BB-B041-966B-ADF4D43AE117}"/>
                </a:ext>
              </a:extLst>
            </p:cNvPr>
            <p:cNvSpPr txBox="1"/>
            <p:nvPr/>
          </p:nvSpPr>
          <p:spPr>
            <a:xfrm>
              <a:off x="4480827" y="4634031"/>
              <a:ext cx="1229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Output</a:t>
              </a:r>
            </a:p>
          </p:txBody>
        </p:sp>
      </p:grpSp>
      <p:pic>
        <p:nvPicPr>
          <p:cNvPr id="15" name="Picture 6" descr="752 Snowball Effect Illustrations &amp; Clip Art - iStock">
            <a:extLst>
              <a:ext uri="{FF2B5EF4-FFF2-40B4-BE49-F238E27FC236}">
                <a16:creationId xmlns:a16="http://schemas.microsoft.com/office/drawing/2014/main" id="{FE944B63-73B9-BD46-8968-5F986EC9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35" y="122470"/>
            <a:ext cx="1673480" cy="16734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02958D3-AA94-1646-9502-0B842159C7DB}"/>
              </a:ext>
            </a:extLst>
          </p:cNvPr>
          <p:cNvGrpSpPr/>
          <p:nvPr/>
        </p:nvGrpSpPr>
        <p:grpSpPr>
          <a:xfrm>
            <a:off x="5576800" y="3143608"/>
            <a:ext cx="1952740" cy="1752033"/>
            <a:chOff x="5576800" y="3143608"/>
            <a:chExt cx="1952740" cy="1752033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A9A0633D-E917-3A44-B91E-2AFF96838E08}"/>
                </a:ext>
              </a:extLst>
            </p:cNvPr>
            <p:cNvCxnSpPr>
              <a:stCxn id="4" idx="3"/>
              <a:endCxn id="10" idx="3"/>
            </p:cNvCxnSpPr>
            <p:nvPr/>
          </p:nvCxnSpPr>
          <p:spPr>
            <a:xfrm>
              <a:off x="5576800" y="3143608"/>
              <a:ext cx="133851" cy="1752033"/>
            </a:xfrm>
            <a:prstGeom prst="bentConnector3">
              <a:avLst>
                <a:gd name="adj1" fmla="val 1066687"/>
              </a:avLst>
            </a:prstGeom>
            <a:ln>
              <a:solidFill>
                <a:srgbClr val="FF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6D6873-2880-8345-8A09-597D6C1C4339}"/>
                </a:ext>
              </a:extLst>
            </p:cNvPr>
            <p:cNvSpPr txBox="1"/>
            <p:nvPr/>
          </p:nvSpPr>
          <p:spPr>
            <a:xfrm>
              <a:off x="7011449" y="3758014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97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553E1F-1D52-6244-9A48-6F3A17D4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68D60-AC13-3C4F-9AC6-C647320D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0" y="3681637"/>
            <a:ext cx="7458597" cy="2253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888F9-FD04-5446-856A-7B313D5C04B6}"/>
              </a:ext>
            </a:extLst>
          </p:cNvPr>
          <p:cNvSpPr txBox="1"/>
          <p:nvPr/>
        </p:nvSpPr>
        <p:spPr>
          <a:xfrm>
            <a:off x="8102508" y="476072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AE00-61FD-284F-9E5B-48FD4B60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28" y="1636898"/>
            <a:ext cx="6753530" cy="186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930DE-896C-CB4E-852F-34EA4393A6BB}"/>
              </a:ext>
            </a:extLst>
          </p:cNvPr>
          <p:cNvSpPr txBox="1"/>
          <p:nvPr/>
        </p:nvSpPr>
        <p:spPr>
          <a:xfrm>
            <a:off x="7377345" y="185543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8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C2DA8E3-E07C-E34B-99F7-2220F458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5123957"/>
            <a:ext cx="3098800" cy="1739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49D4E2-48F3-6941-AA6D-93A5C63C177B}"/>
              </a:ext>
            </a:extLst>
          </p:cNvPr>
          <p:cNvSpPr/>
          <p:nvPr/>
        </p:nvSpPr>
        <p:spPr>
          <a:xfrm>
            <a:off x="3390932" y="3734411"/>
            <a:ext cx="4908359" cy="2752078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AB905-39F6-3447-BEFB-1AD23E5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Formula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470850-E4AE-574F-ABA5-CFEDB9FDA2F6}"/>
              </a:ext>
            </a:extLst>
          </p:cNvPr>
          <p:cNvGrpSpPr/>
          <p:nvPr/>
        </p:nvGrpSpPr>
        <p:grpSpPr>
          <a:xfrm>
            <a:off x="148562" y="4520321"/>
            <a:ext cx="1928763" cy="850299"/>
            <a:chOff x="582328" y="4367764"/>
            <a:chExt cx="1928763" cy="8502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1C1C1-13EB-0B40-A6E4-07C617CF91E4}"/>
                </a:ext>
              </a:extLst>
            </p:cNvPr>
            <p:cNvSpPr/>
            <p:nvPr/>
          </p:nvSpPr>
          <p:spPr>
            <a:xfrm>
              <a:off x="582328" y="4367764"/>
              <a:ext cx="1928763" cy="85029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E61999-749F-0343-8498-D97DCBCB49F5}"/>
                </a:ext>
              </a:extLst>
            </p:cNvPr>
            <p:cNvSpPr txBox="1"/>
            <p:nvPr/>
          </p:nvSpPr>
          <p:spPr>
            <a:xfrm>
              <a:off x="804359" y="4608248"/>
              <a:ext cx="148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Deposit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AC50C1-E92E-6B44-B7B3-4C4DA6513733}"/>
              </a:ext>
            </a:extLst>
          </p:cNvPr>
          <p:cNvSpPr txBox="1"/>
          <p:nvPr/>
        </p:nvSpPr>
        <p:spPr>
          <a:xfrm>
            <a:off x="3806447" y="494547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deposit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F435C-1841-7940-8349-9051296CD3CE}"/>
              </a:ext>
            </a:extLst>
          </p:cNvPr>
          <p:cNvSpPr txBox="1"/>
          <p:nvPr/>
        </p:nvSpPr>
        <p:spPr>
          <a:xfrm>
            <a:off x="5613565" y="4945471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increase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/>
              <p:nvPr/>
            </p:nvSpPr>
            <p:spPr>
              <a:xfrm>
                <a:off x="5308728" y="4945471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28" y="4945471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9EBDC7F2-C23A-2D42-9FB7-390FFFA0C4F7}"/>
              </a:ext>
            </a:extLst>
          </p:cNvPr>
          <p:cNvSpPr/>
          <p:nvPr/>
        </p:nvSpPr>
        <p:spPr>
          <a:xfrm rot="16200000">
            <a:off x="5540302" y="3685721"/>
            <a:ext cx="399495" cy="36158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BD613-84AA-604F-AD86-0F4FCEB2F282}"/>
              </a:ext>
            </a:extLst>
          </p:cNvPr>
          <p:cNvSpPr txBox="1"/>
          <p:nvPr/>
        </p:nvSpPr>
        <p:spPr>
          <a:xfrm>
            <a:off x="4962895" y="5779317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Yearly deposit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B87C2-A156-B740-A9E9-02BEEB57B4B2}"/>
              </a:ext>
            </a:extLst>
          </p:cNvPr>
          <p:cNvSpPr txBox="1"/>
          <p:nvPr/>
        </p:nvSpPr>
        <p:spPr>
          <a:xfrm>
            <a:off x="3503336" y="3926959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deposit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F3BAB-3305-E84C-81D9-7E3F155AD13D}"/>
              </a:ext>
            </a:extLst>
          </p:cNvPr>
          <p:cNvSpPr txBox="1"/>
          <p:nvPr/>
        </p:nvSpPr>
        <p:spPr>
          <a:xfrm>
            <a:off x="5310454" y="39269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/>
              <p:nvPr/>
            </p:nvSpPr>
            <p:spPr>
              <a:xfrm>
                <a:off x="5080356" y="392695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356" y="3926959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2BA4DDE0-BF20-CA4C-88D1-F55BFA81EEC0}"/>
              </a:ext>
            </a:extLst>
          </p:cNvPr>
          <p:cNvSpPr/>
          <p:nvPr/>
        </p:nvSpPr>
        <p:spPr>
          <a:xfrm rot="16200000">
            <a:off x="4396637" y="3510952"/>
            <a:ext cx="399495" cy="19701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A2C26A5-6CBF-9F4C-AE2E-7F94D7277D43}"/>
              </a:ext>
            </a:extLst>
          </p:cNvPr>
          <p:cNvSpPr/>
          <p:nvPr/>
        </p:nvSpPr>
        <p:spPr>
          <a:xfrm rot="18000000">
            <a:off x="7840172" y="5962518"/>
            <a:ext cx="837719" cy="750348"/>
          </a:xfrm>
          <a:custGeom>
            <a:avLst/>
            <a:gdLst>
              <a:gd name="connsiteX0" fmla="*/ 581488 w 1298393"/>
              <a:gd name="connsiteY0" fmla="*/ 0 h 1162976"/>
              <a:gd name="connsiteX1" fmla="*/ 581488 w 1298393"/>
              <a:gd name="connsiteY1" fmla="*/ 264765 h 1162976"/>
              <a:gd name="connsiteX2" fmla="*/ 581487 w 1298393"/>
              <a:gd name="connsiteY2" fmla="*/ 264765 h 1162976"/>
              <a:gd name="connsiteX3" fmla="*/ 264765 w 1298393"/>
              <a:gd name="connsiteY3" fmla="*/ 581487 h 1162976"/>
              <a:gd name="connsiteX4" fmla="*/ 581487 w 1298393"/>
              <a:gd name="connsiteY4" fmla="*/ 898209 h 1162976"/>
              <a:gd name="connsiteX5" fmla="*/ 891774 w 1298393"/>
              <a:gd name="connsiteY5" fmla="*/ 645318 h 1162976"/>
              <a:gd name="connsiteX6" fmla="*/ 898209 w 1298393"/>
              <a:gd name="connsiteY6" fmla="*/ 581488 h 1162976"/>
              <a:gd name="connsiteX7" fmla="*/ 735170 w 1298393"/>
              <a:gd name="connsiteY7" fmla="*/ 581488 h 1162976"/>
              <a:gd name="connsiteX8" fmla="*/ 1016782 w 1298393"/>
              <a:gd name="connsiteY8" fmla="*/ 95951 h 1162976"/>
              <a:gd name="connsiteX9" fmla="*/ 1298393 w 1298393"/>
              <a:gd name="connsiteY9" fmla="*/ 581488 h 1162976"/>
              <a:gd name="connsiteX10" fmla="*/ 1162976 w 1298393"/>
              <a:gd name="connsiteY10" fmla="*/ 581488 h 1162976"/>
              <a:gd name="connsiteX11" fmla="*/ 581488 w 1298393"/>
              <a:gd name="connsiteY11" fmla="*/ 1162976 h 1162976"/>
              <a:gd name="connsiteX12" fmla="*/ 0 w 1298393"/>
              <a:gd name="connsiteY12" fmla="*/ 581488 h 1162976"/>
              <a:gd name="connsiteX13" fmla="*/ 581488 w 1298393"/>
              <a:gd name="connsiteY13" fmla="*/ 0 h 116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393" h="1162976">
                <a:moveTo>
                  <a:pt x="581488" y="0"/>
                </a:moveTo>
                <a:lnTo>
                  <a:pt x="581488" y="264765"/>
                </a:lnTo>
                <a:lnTo>
                  <a:pt x="581487" y="264765"/>
                </a:lnTo>
                <a:cubicBezTo>
                  <a:pt x="406566" y="264765"/>
                  <a:pt x="264765" y="406566"/>
                  <a:pt x="264765" y="581487"/>
                </a:cubicBezTo>
                <a:cubicBezTo>
                  <a:pt x="264765" y="756408"/>
                  <a:pt x="406566" y="898209"/>
                  <a:pt x="581487" y="898209"/>
                </a:cubicBezTo>
                <a:cubicBezTo>
                  <a:pt x="734543" y="898209"/>
                  <a:pt x="862241" y="789643"/>
                  <a:pt x="891774" y="645318"/>
                </a:cubicBezTo>
                <a:lnTo>
                  <a:pt x="898209" y="581488"/>
                </a:lnTo>
                <a:lnTo>
                  <a:pt x="735170" y="581488"/>
                </a:lnTo>
                <a:lnTo>
                  <a:pt x="1016782" y="95951"/>
                </a:lnTo>
                <a:lnTo>
                  <a:pt x="1298393" y="581488"/>
                </a:lnTo>
                <a:lnTo>
                  <a:pt x="1162976" y="581488"/>
                </a:lnTo>
                <a:cubicBezTo>
                  <a:pt x="1162976" y="902635"/>
                  <a:pt x="902635" y="1162976"/>
                  <a:pt x="581488" y="1162976"/>
                </a:cubicBezTo>
                <a:cubicBezTo>
                  <a:pt x="260341" y="1162976"/>
                  <a:pt x="0" y="902635"/>
                  <a:pt x="0" y="581488"/>
                </a:cubicBezTo>
                <a:cubicBezTo>
                  <a:pt x="0" y="260341"/>
                  <a:pt x="260341" y="0"/>
                  <a:pt x="581488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ACDD4A-1C42-1E41-9EC2-FA86DC6D4DC2}"/>
              </a:ext>
            </a:extLst>
          </p:cNvPr>
          <p:cNvSpPr txBox="1"/>
          <p:nvPr/>
        </p:nvSpPr>
        <p:spPr>
          <a:xfrm>
            <a:off x="2538789" y="462230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0D7CF2-F8F3-D24C-A898-825BFC488BEA}"/>
              </a:ext>
            </a:extLst>
          </p:cNvPr>
          <p:cNvGrpSpPr/>
          <p:nvPr/>
        </p:nvGrpSpPr>
        <p:grpSpPr>
          <a:xfrm>
            <a:off x="2077325" y="124353"/>
            <a:ext cx="6546420" cy="2994437"/>
            <a:chOff x="2077325" y="124353"/>
            <a:chExt cx="6546420" cy="2994437"/>
          </a:xfrm>
        </p:grpSpPr>
        <p:pic>
          <p:nvPicPr>
            <p:cNvPr id="40" name="Picture 2" descr="image">
              <a:extLst>
                <a:ext uri="{FF2B5EF4-FFF2-40B4-BE49-F238E27FC236}">
                  <a16:creationId xmlns:a16="http://schemas.microsoft.com/office/drawing/2014/main" id="{292F0622-88F8-364D-A19F-FE681FCCD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434" y="124353"/>
              <a:ext cx="1459559" cy="19365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">
              <a:extLst>
                <a:ext uri="{FF2B5EF4-FFF2-40B4-BE49-F238E27FC236}">
                  <a16:creationId xmlns:a16="http://schemas.microsoft.com/office/drawing/2014/main" id="{943AA859-B6EC-D340-9298-632A57152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325" y="2368679"/>
              <a:ext cx="6546420" cy="750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1167C96-9747-0546-B35B-48C97C6B6FFB}"/>
                </a:ext>
              </a:extLst>
            </p:cNvPr>
            <p:cNvSpPr txBox="1"/>
            <p:nvPr/>
          </p:nvSpPr>
          <p:spPr>
            <a:xfrm>
              <a:off x="3192795" y="1729440"/>
              <a:ext cx="1770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Try this 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3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2" grpId="0"/>
      <p:bldP spid="13" grpId="0" animBg="1"/>
      <p:bldP spid="33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283A3-A8D0-FC42-BBDA-E68F1FBD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668147"/>
            <a:ext cx="5935815" cy="695362"/>
          </a:xfrm>
        </p:spPr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6820E-48A9-7442-A9E0-948AEF1ABDAA}"/>
              </a:ext>
            </a:extLst>
          </p:cNvPr>
          <p:cNvSpPr txBox="1"/>
          <p:nvPr/>
        </p:nvSpPr>
        <p:spPr>
          <a:xfrm>
            <a:off x="1035740" y="1908028"/>
            <a:ext cx="3360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  <a:r>
              <a:rPr lang="en-US" sz="3200" dirty="0"/>
              <a:t>bstract </a:t>
            </a:r>
            <a:r>
              <a:rPr lang="en-US" sz="3200" b="1" dirty="0">
                <a:solidFill>
                  <a:srgbClr val="FF0000"/>
                </a:solidFill>
              </a:rPr>
              <a:t>D</a:t>
            </a:r>
            <a:r>
              <a:rPr lang="en-US" sz="3200" dirty="0"/>
              <a:t>ata </a:t>
            </a:r>
            <a:r>
              <a:rPr lang="en-US" sz="3200" b="1" dirty="0">
                <a:solidFill>
                  <a:srgbClr val="FF0000"/>
                </a:solidFill>
              </a:rPr>
              <a:t>T</a:t>
            </a:r>
            <a:r>
              <a:rPr lang="en-US" sz="3200" dirty="0"/>
              <a:t>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46456-544C-6040-B6E6-69EBF1B7EBDF}"/>
              </a:ext>
            </a:extLst>
          </p:cNvPr>
          <p:cNvSpPr txBox="1"/>
          <p:nvPr/>
        </p:nvSpPr>
        <p:spPr>
          <a:xfrm>
            <a:off x="2387502" y="2492803"/>
            <a:ext cx="493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“write our own data type to store data using class”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3DEC9-0C34-5242-9EDA-FCA8C00E3410}"/>
              </a:ext>
            </a:extLst>
          </p:cNvPr>
          <p:cNvSpPr txBox="1"/>
          <p:nvPr/>
        </p:nvSpPr>
        <p:spPr>
          <a:xfrm>
            <a:off x="1349805" y="3754850"/>
            <a:ext cx="2289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solve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8E7A42-60B7-CA41-A938-F5EAEAFB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74" y="3622097"/>
            <a:ext cx="3728621" cy="1056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C134CB-1EA0-4B49-9C9A-AA639D455ACD}"/>
              </a:ext>
            </a:extLst>
          </p:cNvPr>
          <p:cNvSpPr/>
          <p:nvPr/>
        </p:nvSpPr>
        <p:spPr>
          <a:xfrm>
            <a:off x="3417903" y="5095783"/>
            <a:ext cx="2672269" cy="1189608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Cool Data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9F1F2-873E-6543-947B-DFBEF136DA36}"/>
              </a:ext>
            </a:extLst>
          </p:cNvPr>
          <p:cNvSpPr txBox="1"/>
          <p:nvPr/>
        </p:nvSpPr>
        <p:spPr>
          <a:xfrm>
            <a:off x="3037888" y="6100725"/>
            <a:ext cx="914353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B1A1B2-0CB3-D642-B1CC-95B06F6033C6}"/>
              </a:ext>
            </a:extLst>
          </p:cNvPr>
          <p:cNvSpPr txBox="1"/>
          <p:nvPr/>
        </p:nvSpPr>
        <p:spPr>
          <a:xfrm>
            <a:off x="4375995" y="6100725"/>
            <a:ext cx="953274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Read(…)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66523-E337-8A49-9AB0-CB8250CF5EEC}"/>
              </a:ext>
            </a:extLst>
          </p:cNvPr>
          <p:cNvSpPr txBox="1"/>
          <p:nvPr/>
        </p:nvSpPr>
        <p:spPr>
          <a:xfrm>
            <a:off x="5646781" y="6100725"/>
            <a:ext cx="886781" cy="3693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Find(…)</a:t>
            </a:r>
          </a:p>
        </p:txBody>
      </p:sp>
    </p:spTree>
    <p:extLst>
      <p:ext uri="{BB962C8B-B14F-4D97-AF65-F5344CB8AC3E}">
        <p14:creationId xmlns:p14="http://schemas.microsoft.com/office/powerpoint/2010/main" val="11110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6A6D0B-B5A3-234A-AFFB-1CC0B7348E43}"/>
              </a:ext>
            </a:extLst>
          </p:cNvPr>
          <p:cNvSpPr/>
          <p:nvPr/>
        </p:nvSpPr>
        <p:spPr>
          <a:xfrm>
            <a:off x="2450238" y="4773737"/>
            <a:ext cx="4607510" cy="1497239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F283A3-A8D0-FC42-BBDA-E68F1FBD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668147"/>
            <a:ext cx="5935815" cy="695362"/>
          </a:xfrm>
        </p:spPr>
        <p:txBody>
          <a:bodyPr/>
          <a:lstStyle/>
          <a:p>
            <a:r>
              <a:rPr lang="en-US" dirty="0"/>
              <a:t>Problem 2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AC6E7EB8-2165-0840-9285-C0EDF683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057" y="221304"/>
            <a:ext cx="2793755" cy="337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6820E-48A9-7442-A9E0-948AEF1ABDAA}"/>
              </a:ext>
            </a:extLst>
          </p:cNvPr>
          <p:cNvSpPr txBox="1"/>
          <p:nvPr/>
        </p:nvSpPr>
        <p:spPr>
          <a:xfrm>
            <a:off x="671756" y="2885242"/>
            <a:ext cx="256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bstract </a:t>
            </a:r>
            <a:r>
              <a:rPr lang="en-US" sz="2400" b="1" dirty="0">
                <a:solidFill>
                  <a:srgbClr val="FF0000"/>
                </a:solidFill>
              </a:rPr>
              <a:t>D</a:t>
            </a:r>
            <a:r>
              <a:rPr lang="en-US" sz="2400" dirty="0"/>
              <a:t>ata 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/>
              <a:t>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46456-544C-6040-B6E6-69EBF1B7EBDF}"/>
              </a:ext>
            </a:extLst>
          </p:cNvPr>
          <p:cNvSpPr txBox="1"/>
          <p:nvPr/>
        </p:nvSpPr>
        <p:spPr>
          <a:xfrm>
            <a:off x="459908" y="3538959"/>
            <a:ext cx="344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“write our own class to store data”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961E2-5BFB-BA46-95CB-8600F5204750}"/>
              </a:ext>
            </a:extLst>
          </p:cNvPr>
          <p:cNvSpPr txBox="1"/>
          <p:nvPr/>
        </p:nvSpPr>
        <p:spPr>
          <a:xfrm>
            <a:off x="870990" y="5134715"/>
            <a:ext cx="81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549A3-E1A0-2D44-90FC-1620E52A6D6C}"/>
              </a:ext>
            </a:extLst>
          </p:cNvPr>
          <p:cNvSpPr txBox="1"/>
          <p:nvPr/>
        </p:nvSpPr>
        <p:spPr>
          <a:xfrm>
            <a:off x="2125181" y="4408082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903CF-971F-7F43-9181-C66BDFEF101D}"/>
              </a:ext>
            </a:extLst>
          </p:cNvPr>
          <p:cNvSpPr txBox="1"/>
          <p:nvPr/>
        </p:nvSpPr>
        <p:spPr>
          <a:xfrm>
            <a:off x="6838099" y="437209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1DDFC6-1AAD-5B47-8528-5710ECBFA552}"/>
              </a:ext>
            </a:extLst>
          </p:cNvPr>
          <p:cNvSpPr/>
          <p:nvPr/>
        </p:nvSpPr>
        <p:spPr>
          <a:xfrm>
            <a:off x="2707632" y="5119617"/>
            <a:ext cx="656365" cy="6563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35448-D414-FA4E-B461-9D3082CA25E7}"/>
              </a:ext>
            </a:extLst>
          </p:cNvPr>
          <p:cNvSpPr txBox="1"/>
          <p:nvPr/>
        </p:nvSpPr>
        <p:spPr>
          <a:xfrm>
            <a:off x="2660227" y="5775982"/>
            <a:ext cx="728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(index 0)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B02E48-87CD-BF47-8BAB-344EC5F5E24D}"/>
              </a:ext>
            </a:extLst>
          </p:cNvPr>
          <p:cNvGrpSpPr/>
          <p:nvPr/>
        </p:nvGrpSpPr>
        <p:grpSpPr>
          <a:xfrm>
            <a:off x="3821959" y="5292919"/>
            <a:ext cx="728982" cy="898561"/>
            <a:chOff x="3919613" y="5508431"/>
            <a:chExt cx="728982" cy="89856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5A32277-5983-C148-9504-1D096F3BD3C7}"/>
                </a:ext>
              </a:extLst>
            </p:cNvPr>
            <p:cNvSpPr/>
            <p:nvPr/>
          </p:nvSpPr>
          <p:spPr>
            <a:xfrm>
              <a:off x="3955922" y="5508431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100258-DDE8-0F4C-8613-0C03286865C6}"/>
                </a:ext>
              </a:extLst>
            </p:cNvPr>
            <p:cNvSpPr txBox="1"/>
            <p:nvPr/>
          </p:nvSpPr>
          <p:spPr>
            <a:xfrm>
              <a:off x="3919613" y="6129993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1)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E17D36-5A9F-8C48-8F2F-F9EB90F6B3C3}"/>
              </a:ext>
            </a:extLst>
          </p:cNvPr>
          <p:cNvGrpSpPr/>
          <p:nvPr/>
        </p:nvGrpSpPr>
        <p:grpSpPr>
          <a:xfrm>
            <a:off x="4994789" y="5138200"/>
            <a:ext cx="728982" cy="933364"/>
            <a:chOff x="5092443" y="5353712"/>
            <a:chExt cx="728982" cy="9333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988BC8C-B8C9-8243-A19B-1B0D439C4B3B}"/>
                </a:ext>
              </a:extLst>
            </p:cNvPr>
            <p:cNvSpPr/>
            <p:nvPr/>
          </p:nvSpPr>
          <p:spPr>
            <a:xfrm>
              <a:off x="5128752" y="5353712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7EC5DC-C4E4-A14B-95FC-751974AE0A9D}"/>
                </a:ext>
              </a:extLst>
            </p:cNvPr>
            <p:cNvSpPr txBox="1"/>
            <p:nvPr/>
          </p:nvSpPr>
          <p:spPr>
            <a:xfrm>
              <a:off x="5092443" y="6010077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2)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AFB62D-3471-7B4D-B31E-043FEE764168}"/>
              </a:ext>
            </a:extLst>
          </p:cNvPr>
          <p:cNvGrpSpPr/>
          <p:nvPr/>
        </p:nvGrpSpPr>
        <p:grpSpPr>
          <a:xfrm>
            <a:off x="6145425" y="5195224"/>
            <a:ext cx="728982" cy="937249"/>
            <a:chOff x="6243079" y="5410736"/>
            <a:chExt cx="728982" cy="93724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DE3267C-8C41-4142-A986-0292CC4D13C7}"/>
                </a:ext>
              </a:extLst>
            </p:cNvPr>
            <p:cNvSpPr/>
            <p:nvPr/>
          </p:nvSpPr>
          <p:spPr>
            <a:xfrm>
              <a:off x="6279388" y="5410736"/>
              <a:ext cx="656365" cy="65636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6D467A-1446-094B-BC69-F1D3916ED801}"/>
                </a:ext>
              </a:extLst>
            </p:cNvPr>
            <p:cNvSpPr txBox="1"/>
            <p:nvPr/>
          </p:nvSpPr>
          <p:spPr>
            <a:xfrm>
              <a:off x="6243079" y="6070986"/>
              <a:ext cx="728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(index 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2A5D12-43B7-204A-86BA-5BAC3EDA9B52}"/>
              </a:ext>
            </a:extLst>
          </p:cNvPr>
          <p:cNvGrpSpPr/>
          <p:nvPr/>
        </p:nvGrpSpPr>
        <p:grpSpPr>
          <a:xfrm>
            <a:off x="2902710" y="6216882"/>
            <a:ext cx="3338580" cy="307777"/>
            <a:chOff x="2996488" y="6181073"/>
            <a:chExt cx="3338580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7E9E01-2F67-214D-990D-CD19EFBF30DC}"/>
                </a:ext>
              </a:extLst>
            </p:cNvPr>
            <p:cNvSpPr txBox="1"/>
            <p:nvPr/>
          </p:nvSpPr>
          <p:spPr>
            <a:xfrm>
              <a:off x="2996488" y="6181073"/>
              <a:ext cx="752257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Save(…)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D26FF4-E6D2-FA49-B7DB-56FB524E993A}"/>
                </a:ext>
              </a:extLst>
            </p:cNvPr>
            <p:cNvSpPr txBox="1"/>
            <p:nvPr/>
          </p:nvSpPr>
          <p:spPr>
            <a:xfrm>
              <a:off x="4334595" y="6181073"/>
              <a:ext cx="782650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Read(…)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21B981-7C0F-0C49-9F69-4FA614D74320}"/>
                </a:ext>
              </a:extLst>
            </p:cNvPr>
            <p:cNvSpPr txBox="1"/>
            <p:nvPr/>
          </p:nvSpPr>
          <p:spPr>
            <a:xfrm>
              <a:off x="5605381" y="6181073"/>
              <a:ext cx="729687" cy="30777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Find(…)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59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7" grpId="0"/>
      <p:bldP spid="9" grpId="0"/>
      <p:bldP spid="15" grpId="0"/>
      <p:bldP spid="8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2A01B-8F43-5949-8098-735CDCAB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7F8B7-F883-B046-937E-7BE4A882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32" y="193958"/>
            <a:ext cx="3619707" cy="6278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304D0-E3DF-024C-9029-AF70FD7A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99" y="1607190"/>
            <a:ext cx="2855748" cy="81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9C260-B021-A44E-BE38-275D66BB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19" y="2636003"/>
            <a:ext cx="3367914" cy="401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5F3ED8-56A9-8A49-B6E0-A4CF0A8EA863}"/>
              </a:ext>
            </a:extLst>
          </p:cNvPr>
          <p:cNvGrpSpPr/>
          <p:nvPr/>
        </p:nvGrpSpPr>
        <p:grpSpPr>
          <a:xfrm>
            <a:off x="3557564" y="4305670"/>
            <a:ext cx="2283033" cy="852256"/>
            <a:chOff x="3557564" y="4305670"/>
            <a:chExt cx="2283033" cy="852256"/>
          </a:xfrm>
        </p:grpSpPr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E3D975A1-E8F8-8E45-BA49-9BA2E46CFDFE}"/>
                </a:ext>
              </a:extLst>
            </p:cNvPr>
            <p:cNvSpPr/>
            <p:nvPr/>
          </p:nvSpPr>
          <p:spPr>
            <a:xfrm>
              <a:off x="3557564" y="4305670"/>
              <a:ext cx="2275065" cy="852256"/>
            </a:xfrm>
            <a:prstGeom prst="lef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3AD0B3-F296-EC4E-B875-E4646664A458}"/>
                </a:ext>
              </a:extLst>
            </p:cNvPr>
            <p:cNvSpPr txBox="1"/>
            <p:nvPr/>
          </p:nvSpPr>
          <p:spPr>
            <a:xfrm>
              <a:off x="3875828" y="4547132"/>
              <a:ext cx="1964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Read the “manual”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36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FF1B4-CF07-3F4D-8B6D-2741F56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Checklist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DB756-50C8-0043-9FC7-4BDC3C363D11}"/>
              </a:ext>
            </a:extLst>
          </p:cNvPr>
          <p:cNvGrpSpPr/>
          <p:nvPr/>
        </p:nvGrpSpPr>
        <p:grpSpPr>
          <a:xfrm>
            <a:off x="253369" y="1946187"/>
            <a:ext cx="4048948" cy="2247638"/>
            <a:chOff x="222258" y="1532790"/>
            <a:chExt cx="4048948" cy="22476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3A09E-ADE1-CB4F-A2D4-3F2B81B4405B}"/>
                </a:ext>
              </a:extLst>
            </p:cNvPr>
            <p:cNvSpPr txBox="1"/>
            <p:nvPr/>
          </p:nvSpPr>
          <p:spPr>
            <a:xfrm>
              <a:off x="222259" y="1532790"/>
              <a:ext cx="2100489" cy="316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Before Coding Checklist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BB66CD-01FA-A041-9DA2-18D3A518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" y="1848410"/>
              <a:ext cx="4048948" cy="19320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694CF-36CF-0740-B151-957790892C0F}"/>
              </a:ext>
            </a:extLst>
          </p:cNvPr>
          <p:cNvGrpSpPr/>
          <p:nvPr/>
        </p:nvGrpSpPr>
        <p:grpSpPr>
          <a:xfrm>
            <a:off x="328474" y="5076859"/>
            <a:ext cx="4243525" cy="1225084"/>
            <a:chOff x="1236992" y="4100126"/>
            <a:chExt cx="4243525" cy="1225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7E049-62C1-8B4C-B40A-488E31537254}"/>
                </a:ext>
              </a:extLst>
            </p:cNvPr>
            <p:cNvSpPr txBox="1"/>
            <p:nvPr/>
          </p:nvSpPr>
          <p:spPr>
            <a:xfrm>
              <a:off x="1236992" y="4100126"/>
              <a:ext cx="174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Coding Checklist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68D202-E1B0-1749-8158-27647EFE8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992" y="4450062"/>
              <a:ext cx="4243525" cy="8751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242F7-D468-4943-8388-92E577E75DD9}"/>
              </a:ext>
            </a:extLst>
          </p:cNvPr>
          <p:cNvGrpSpPr/>
          <p:nvPr/>
        </p:nvGrpSpPr>
        <p:grpSpPr>
          <a:xfrm>
            <a:off x="253370" y="1594342"/>
            <a:ext cx="4996766" cy="3482517"/>
            <a:chOff x="213381" y="1518246"/>
            <a:chExt cx="4996766" cy="348251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5F1A5C-F310-D142-BBB5-723DCA09C1FF}"/>
                </a:ext>
              </a:extLst>
            </p:cNvPr>
            <p:cNvSpPr/>
            <p:nvPr/>
          </p:nvSpPr>
          <p:spPr>
            <a:xfrm>
              <a:off x="213381" y="1518246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F808DD-26D6-4D45-AB0F-6D3C0C96FE65}"/>
                </a:ext>
              </a:extLst>
            </p:cNvPr>
            <p:cNvSpPr/>
            <p:nvPr/>
          </p:nvSpPr>
          <p:spPr>
            <a:xfrm>
              <a:off x="213381" y="4672289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58A84-0289-8743-9AFF-53929B5875C6}"/>
                </a:ext>
              </a:extLst>
            </p:cNvPr>
            <p:cNvSpPr/>
            <p:nvPr/>
          </p:nvSpPr>
          <p:spPr>
            <a:xfrm>
              <a:off x="4881673" y="2383183"/>
              <a:ext cx="328474" cy="32847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32234-860E-EB4C-816A-C5AACED8C4B7}"/>
              </a:ext>
            </a:extLst>
          </p:cNvPr>
          <p:cNvGrpSpPr/>
          <p:nvPr/>
        </p:nvGrpSpPr>
        <p:grpSpPr>
          <a:xfrm>
            <a:off x="4921662" y="2804176"/>
            <a:ext cx="3933853" cy="2040162"/>
            <a:chOff x="4881673" y="2728080"/>
            <a:chExt cx="3933853" cy="20401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FA04B-7744-B344-9B5E-E2CE74E759E2}"/>
                </a:ext>
              </a:extLst>
            </p:cNvPr>
            <p:cNvSpPr txBox="1"/>
            <p:nvPr/>
          </p:nvSpPr>
          <p:spPr>
            <a:xfrm>
              <a:off x="4881673" y="2728080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10000"/>
                  </a:solidFill>
                </a:rPr>
                <a:t>Submission Checklist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66EDE5-A22A-0240-BF81-C4379B8E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673" y="3097412"/>
              <a:ext cx="3933853" cy="167083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3EDC15-1660-864F-9566-489CB6ACBC50}"/>
              </a:ext>
            </a:extLst>
          </p:cNvPr>
          <p:cNvSpPr txBox="1"/>
          <p:nvPr/>
        </p:nvSpPr>
        <p:spPr>
          <a:xfrm>
            <a:off x="5449844" y="636677"/>
            <a:ext cx="3868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https://github.com/a-teaching-goose/CSS342A-2022-Spring/blob/main/homeworks/submission_checklist.md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1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DEA8B-22E2-9346-B145-435DEACC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71" y="4504888"/>
            <a:ext cx="1247723" cy="1378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1C8E4-D810-2B4A-9893-19386009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76" y="4508886"/>
            <a:ext cx="750164" cy="1374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2131267" y="3167390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</p:spTree>
    <p:extLst>
      <p:ext uri="{BB962C8B-B14F-4D97-AF65-F5344CB8AC3E}">
        <p14:creationId xmlns:p14="http://schemas.microsoft.com/office/powerpoint/2010/main" val="240092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343948" y="713203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D95EB9-9695-CA48-99D7-47E218DBFE22}"/>
              </a:ext>
            </a:extLst>
          </p:cNvPr>
          <p:cNvSpPr txBox="1">
            <a:spLocks/>
          </p:cNvSpPr>
          <p:nvPr/>
        </p:nvSpPr>
        <p:spPr>
          <a:xfrm>
            <a:off x="1066412" y="2473923"/>
            <a:ext cx="2563500" cy="576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Functional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FDE7B5-25C1-6549-951E-67CF3FD399FF}"/>
              </a:ext>
            </a:extLst>
          </p:cNvPr>
          <p:cNvSpPr txBox="1">
            <a:spLocks/>
          </p:cNvSpPr>
          <p:nvPr/>
        </p:nvSpPr>
        <p:spPr>
          <a:xfrm>
            <a:off x="5054143" y="2473923"/>
            <a:ext cx="2563500" cy="267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OOP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E4E9F-28B7-C149-BDDC-434EC715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" y="3357926"/>
            <a:ext cx="4247207" cy="17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B2AF2A-1F0C-F146-A5A5-6C54115A1F54}"/>
              </a:ext>
            </a:extLst>
          </p:cNvPr>
          <p:cNvSpPr/>
          <p:nvPr/>
        </p:nvSpPr>
        <p:spPr>
          <a:xfrm>
            <a:off x="5861499" y="3153438"/>
            <a:ext cx="734189" cy="7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11176-DB94-E146-8972-7487BB92DE6C}"/>
              </a:ext>
            </a:extLst>
          </p:cNvPr>
          <p:cNvSpPr/>
          <p:nvPr/>
        </p:nvSpPr>
        <p:spPr>
          <a:xfrm>
            <a:off x="7219750" y="3574390"/>
            <a:ext cx="981146" cy="66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D0BD5D1-EF74-6942-A47F-9D74EB13B7EC}"/>
              </a:ext>
            </a:extLst>
          </p:cNvPr>
          <p:cNvSpPr/>
          <p:nvPr/>
        </p:nvSpPr>
        <p:spPr>
          <a:xfrm>
            <a:off x="5971627" y="4382000"/>
            <a:ext cx="1248123" cy="634073"/>
          </a:xfrm>
          <a:prstGeom prst="triangle">
            <a:avLst>
              <a:gd name="adj" fmla="val 7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A0F1E-BDD0-FA46-BCA4-805798A72FDF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6488169" y="3780108"/>
            <a:ext cx="731581" cy="124668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58D23-936A-2943-8E36-E7C7D023107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6228594" y="3887627"/>
            <a:ext cx="198567" cy="81141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6945A-2A16-E542-9ACC-F91F203BCF06}"/>
              </a:ext>
            </a:extLst>
          </p:cNvPr>
          <p:cNvCxnSpPr>
            <a:cxnSpLocks/>
            <a:endCxn id="11" idx="5"/>
          </p:cNvCxnSpPr>
          <p:nvPr/>
        </p:nvCxnSpPr>
        <p:spPr>
          <a:xfrm flipH="1">
            <a:off x="7051222" y="4241835"/>
            <a:ext cx="235272" cy="45720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455018" y="2300234"/>
            <a:ext cx="4308617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Blueprint, category, type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1818532" y="4374224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47BB9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“Cat”</a:t>
            </a:r>
            <a:endParaRPr lang="en-US" sz="2400" b="1" dirty="0">
              <a:solidFill>
                <a:srgbClr val="047BB9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6BF79-2770-B646-8BBF-1F5001F2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69" y="3518489"/>
            <a:ext cx="1799923" cy="198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3F41F-5CEC-8E4E-A908-162636E46B65}"/>
              </a:ext>
            </a:extLst>
          </p:cNvPr>
          <p:cNvSpPr txBox="1"/>
          <p:nvPr/>
        </p:nvSpPr>
        <p:spPr>
          <a:xfrm>
            <a:off x="5209564" y="5638960"/>
            <a:ext cx="15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”Hi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my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name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is</a:t>
            </a:r>
            <a:r>
              <a:rPr lang="zh-CN" altLang="en-US" sz="1200" i="1" dirty="0"/>
              <a:t> </a:t>
            </a:r>
            <a:r>
              <a:rPr lang="en-US" sz="1200" i="1" dirty="0"/>
              <a:t>Chloe</a:t>
            </a:r>
            <a:r>
              <a:rPr lang="en-US" altLang="zh-CN" sz="1200" i="1" dirty="0"/>
              <a:t>"</a:t>
            </a:r>
            <a:endParaRPr lang="en-US" sz="1200" i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8527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5480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Variables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70C0"/>
                </a:solidFill>
              </a:rPr>
              <a:t>Member </a:t>
            </a:r>
            <a:r>
              <a:rPr lang="en-US" u="sng" dirty="0">
                <a:solidFill>
                  <a:srgbClr val="0070C0"/>
                </a:solidFill>
              </a:rPr>
              <a:t>Methods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rgbClr val="0070C0"/>
                </a:solidFill>
              </a:rPr>
              <a:t>Purr 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6616</TotalTime>
  <Words>851</Words>
  <Application>Microsoft Macintosh PowerPoint</Application>
  <PresentationFormat>On-screen Show (4:3)</PresentationFormat>
  <Paragraphs>255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-apple-system</vt:lpstr>
      <vt:lpstr>Encode Sans Normal Black</vt:lpstr>
      <vt:lpstr>Uni Sans Regular</vt:lpstr>
      <vt:lpstr>Aharoni</vt:lpstr>
      <vt:lpstr>Arial</vt:lpstr>
      <vt:lpstr>Barlow Light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3rd Week Task Items</vt:lpstr>
      <vt:lpstr>PowerPoint Presentation</vt:lpstr>
      <vt:lpstr>Submission Checklist</vt:lpstr>
      <vt:lpstr>PowerPoint Presentation</vt:lpstr>
      <vt:lpstr>PowerPoint Presentation</vt:lpstr>
      <vt:lpstr>Class vs Object</vt:lpstr>
      <vt:lpstr>Class Exercise</vt:lpstr>
      <vt:lpstr>Class Exercise</vt:lpstr>
      <vt:lpstr>Class Exercise</vt:lpstr>
      <vt:lpstr>Encapsulation</vt:lpstr>
      <vt:lpstr>Encapsulation</vt:lpstr>
      <vt:lpstr>PowerPoint Presentation</vt:lpstr>
      <vt:lpstr>Constructor</vt:lpstr>
      <vt:lpstr>Encapsulation Summary</vt:lpstr>
      <vt:lpstr>Class Exercise</vt:lpstr>
      <vt:lpstr>PowerPoint Presentation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Let all animals play</vt:lpstr>
      <vt:lpstr>Let all animals play</vt:lpstr>
      <vt:lpstr>Let all animals play</vt:lpstr>
      <vt:lpstr>Let all animals play</vt:lpstr>
      <vt:lpstr>Animal::speak() is NOT virtual</vt:lpstr>
      <vt:lpstr>Animal::speak() is virtual</vt:lpstr>
      <vt:lpstr>Virtual Function Demo</vt:lpstr>
      <vt:lpstr>Virtual Function Demo</vt:lpstr>
      <vt:lpstr>Virtual Function Demo</vt:lpstr>
      <vt:lpstr>Virtual Function Demo</vt:lpstr>
      <vt:lpstr>Homework 2 review</vt:lpstr>
      <vt:lpstr>Problem 1: Compound Interest</vt:lpstr>
      <vt:lpstr>Example  (the good way)</vt:lpstr>
      <vt:lpstr>Example</vt:lpstr>
      <vt:lpstr>Example  (the bad way)</vt:lpstr>
      <vt:lpstr>Problem 1</vt:lpstr>
      <vt:lpstr>Task</vt:lpstr>
      <vt:lpstr>The Formula</vt:lpstr>
      <vt:lpstr>Problem 2</vt:lpstr>
      <vt:lpstr>Problem 2</vt:lpstr>
      <vt:lpstr>Problem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747</cp:revision>
  <cp:lastPrinted>2016-02-10T20:19:12Z</cp:lastPrinted>
  <dcterms:created xsi:type="dcterms:W3CDTF">2014-10-14T00:51:43Z</dcterms:created>
  <dcterms:modified xsi:type="dcterms:W3CDTF">2022-09-28T19:34:14Z</dcterms:modified>
</cp:coreProperties>
</file>